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48" r:id="rId3"/>
  </p:sldMasterIdLst>
  <p:notesMasterIdLst>
    <p:notesMasterId r:id="rId12"/>
  </p:notesMasterIdLst>
  <p:handoutMasterIdLst>
    <p:handoutMasterId r:id="rId13"/>
  </p:handoutMasterIdLst>
  <p:sldIdLst>
    <p:sldId id="351" r:id="rId4"/>
    <p:sldId id="300" r:id="rId5"/>
    <p:sldId id="350" r:id="rId6"/>
    <p:sldId id="352" r:id="rId7"/>
    <p:sldId id="347" r:id="rId8"/>
    <p:sldId id="348" r:id="rId9"/>
    <p:sldId id="354" r:id="rId10"/>
    <p:sldId id="34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8C7"/>
    <a:srgbClr val="1D2763"/>
    <a:srgbClr val="672459"/>
    <a:srgbClr val="2E7F96"/>
    <a:srgbClr val="893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3" autoAdjust="0"/>
    <p:restoredTop sz="94624" autoAdjust="0"/>
  </p:normalViewPr>
  <p:slideViewPr>
    <p:cSldViewPr snapToGrid="0">
      <p:cViewPr>
        <p:scale>
          <a:sx n="130" d="100"/>
          <a:sy n="130" d="100"/>
        </p:scale>
        <p:origin x="-1272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FDCE-962D-9741-BB2F-0D679C2A3C47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12DE-E257-854B-B850-7A497187C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CB4E8-F110-D04E-87C2-755EF2485B7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55A1-B694-0544-AA8C-93542A91D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55A1-B694-0544-AA8C-93542A91DE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55A1-B694-0544-AA8C-93542A91DE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55A1-B694-0544-AA8C-93542A91DE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80100" y="3975100"/>
            <a:ext cx="2997200" cy="419100"/>
          </a:xfrm>
        </p:spPr>
        <p:txBody>
          <a:bodyPr>
            <a:normAutofit/>
          </a:bodyPr>
          <a:lstStyle>
            <a:lvl1pPr algn="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1st January 2010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0100" y="4406900"/>
            <a:ext cx="2997200" cy="419100"/>
          </a:xfrm>
        </p:spPr>
        <p:txBody>
          <a:bodyPr>
            <a:normAutofit/>
          </a:bodyPr>
          <a:lstStyle>
            <a:lvl1pPr algn="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0" y="6197600"/>
            <a:ext cx="3263900" cy="419100"/>
          </a:xfrm>
        </p:spPr>
        <p:txBody>
          <a:bodyPr>
            <a:normAutofit/>
          </a:bodyPr>
          <a:lstStyle>
            <a:lvl1pPr algn="l">
              <a:buNone/>
              <a:defRPr sz="1800" baseline="0">
                <a:solidFill>
                  <a:srgbClr val="1D2763"/>
                </a:solidFill>
              </a:defRPr>
            </a:lvl1pPr>
          </a:lstStyle>
          <a:p>
            <a:pPr lvl="0"/>
            <a:r>
              <a:rPr lang="en-US" dirty="0" err="1" smtClean="0"/>
              <a:t>www.easyfundraising.org.uk</a:t>
            </a:r>
            <a:endParaRPr lang="en-US" dirty="0"/>
          </a:p>
        </p:txBody>
      </p:sp>
      <p:pic>
        <p:nvPicPr>
          <p:cNvPr id="10" name="Picture 2" descr="C:\DOCUME~1\Owner\LOCALS~1\Temp\VMwareDnD\4877f760\company-meeting-fron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39534" cy="6929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4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62200" y="1219200"/>
            <a:ext cx="6324600" cy="5029200"/>
          </a:xfrm>
        </p:spPr>
        <p:txBody>
          <a:bodyPr vert="horz">
            <a:normAutofit/>
          </a:bodyPr>
          <a:lstStyle>
            <a:lvl1pPr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81000" y="3733800"/>
            <a:ext cx="5029200" cy="1588"/>
          </a:xfrm>
          <a:prstGeom prst="line">
            <a:avLst/>
          </a:prstGeom>
          <a:ln>
            <a:solidFill>
              <a:srgbClr val="893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rand_shapes1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14800"/>
            <a:ext cx="1088136" cy="25542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37705" y="2324497"/>
            <a:ext cx="2667000" cy="913605"/>
          </a:xfrm>
        </p:spPr>
        <p:txBody>
          <a:bodyPr vert="horz" wrap="square">
            <a:noAutofit/>
          </a:bodyPr>
          <a:lstStyle>
            <a:lvl1pPr marL="0" algn="l">
              <a:lnSpc>
                <a:spcPts val="2860"/>
              </a:lnSpc>
              <a:buNone/>
              <a:defRPr sz="2800" baseline="0">
                <a:solidFill>
                  <a:srgbClr val="38A8C7"/>
                </a:solidFill>
              </a:defRPr>
            </a:lvl1pPr>
          </a:lstStyle>
          <a:p>
            <a:pPr lvl="0"/>
            <a:r>
              <a:rPr lang="en-US" dirty="0" smtClean="0"/>
              <a:t>Click to insert short stat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194175" cy="5029200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4191000" cy="5029200"/>
          </a:xfrm>
        </p:spPr>
        <p:txBody>
          <a:bodyPr>
            <a:normAutofit/>
          </a:bodyPr>
          <a:lstStyle>
            <a:lvl1pPr marL="360000">
              <a:lnSpc>
                <a:spcPct val="100000"/>
              </a:lnSpc>
              <a:spcBef>
                <a:spcPts val="2328"/>
              </a:spcBef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4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906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886200" cy="4906963"/>
          </a:xfrm>
        </p:spPr>
        <p:txBody>
          <a:bodyPr/>
          <a:lstStyle>
            <a:lvl1pPr>
              <a:defRPr sz="2400"/>
            </a:lvl1pPr>
            <a:lvl2pPr>
              <a:defRPr sz="22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117724" y="3672681"/>
            <a:ext cx="4906963" cy="1588"/>
          </a:xfrm>
          <a:prstGeom prst="line">
            <a:avLst/>
          </a:prstGeom>
          <a:ln w="12700">
            <a:solidFill>
              <a:srgbClr val="8931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3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8382000" cy="5029200"/>
          </a:xfrm>
        </p:spPr>
        <p:txBody>
          <a:bodyPr vert="horz">
            <a:normAutofit/>
          </a:bodyPr>
          <a:lstStyle>
            <a:lvl1pPr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" y="1435100"/>
            <a:ext cx="9217025" cy="3784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47700" y="1663700"/>
            <a:ext cx="7988300" cy="3289300"/>
            <a:chOff x="431800" y="1663700"/>
            <a:chExt cx="7988300" cy="3289300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431800" y="1663700"/>
              <a:ext cx="7988300" cy="1041400"/>
              <a:chOff x="431800" y="1663700"/>
              <a:chExt cx="7988300" cy="1041400"/>
            </a:xfrm>
          </p:grpSpPr>
          <p:sp>
            <p:nvSpPr>
              <p:cNvPr id="24" name="Rectangle 23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431800" y="2794000"/>
              <a:ext cx="7988300" cy="1041400"/>
              <a:chOff x="431800" y="1663700"/>
              <a:chExt cx="7988300" cy="1041400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431800" y="3911600"/>
              <a:ext cx="7988300" cy="1041400"/>
              <a:chOff x="431800" y="1663700"/>
              <a:chExt cx="7988300" cy="1041400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Picture 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74205" y="1859143"/>
            <a:ext cx="1579766" cy="709165"/>
          </a:xfrm>
          <a:prstGeom prst="rect">
            <a:avLst/>
          </a:prstGeom>
        </p:spPr>
      </p:pic>
      <p:pic>
        <p:nvPicPr>
          <p:cNvPr id="6" name="Picture 5" descr="Picture 7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947" y="1960955"/>
            <a:ext cx="1803153" cy="506730"/>
          </a:xfrm>
          <a:prstGeom prst="rect">
            <a:avLst/>
          </a:prstGeom>
        </p:spPr>
      </p:pic>
      <p:pic>
        <p:nvPicPr>
          <p:cNvPr id="7" name="Picture 6" descr="Picture 9.png"/>
          <p:cNvPicPr>
            <a:picLocks noChangeAspect="1"/>
          </p:cNvPicPr>
          <p:nvPr userDrawn="1"/>
        </p:nvPicPr>
        <p:blipFill>
          <a:blip r:embed="rId4"/>
          <a:srcRect l="4237" t="1849" r="3248" b="12177"/>
          <a:stretch>
            <a:fillRect/>
          </a:stretch>
        </p:blipFill>
        <p:spPr>
          <a:xfrm>
            <a:off x="4847865" y="1833743"/>
            <a:ext cx="1658888" cy="742568"/>
          </a:xfrm>
          <a:prstGeom prst="rect">
            <a:avLst/>
          </a:prstGeom>
        </p:spPr>
      </p:pic>
      <p:pic>
        <p:nvPicPr>
          <p:cNvPr id="8" name="Picture 7" descr="Picture 10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5072" y="2933700"/>
            <a:ext cx="1883075" cy="757938"/>
          </a:xfrm>
          <a:prstGeom prst="rect">
            <a:avLst/>
          </a:prstGeom>
        </p:spPr>
      </p:pic>
      <p:pic>
        <p:nvPicPr>
          <p:cNvPr id="9" name="Picture 8" descr="Picture 11.png"/>
          <p:cNvPicPr>
            <a:picLocks noChangeAspect="1"/>
          </p:cNvPicPr>
          <p:nvPr userDrawn="1"/>
        </p:nvPicPr>
        <p:blipFill>
          <a:blip r:embed="rId6"/>
          <a:srcRect l="1479" t="1913" r="6788" b="3923"/>
          <a:stretch>
            <a:fillRect/>
          </a:stretch>
        </p:blipFill>
        <p:spPr>
          <a:xfrm>
            <a:off x="2959100" y="1739900"/>
            <a:ext cx="1419225" cy="935773"/>
          </a:xfrm>
          <a:prstGeom prst="rect">
            <a:avLst/>
          </a:prstGeom>
        </p:spPr>
      </p:pic>
      <p:pic>
        <p:nvPicPr>
          <p:cNvPr id="10" name="Picture 9" descr="Picture 12.png"/>
          <p:cNvPicPr>
            <a:picLocks noChangeAspect="1"/>
          </p:cNvPicPr>
          <p:nvPr userDrawn="1"/>
        </p:nvPicPr>
        <p:blipFill>
          <a:blip r:embed="rId7"/>
          <a:srcRect t="6092"/>
          <a:stretch>
            <a:fillRect/>
          </a:stretch>
        </p:blipFill>
        <p:spPr>
          <a:xfrm>
            <a:off x="899604" y="2849655"/>
            <a:ext cx="1435228" cy="936602"/>
          </a:xfrm>
          <a:prstGeom prst="rect">
            <a:avLst/>
          </a:prstGeom>
        </p:spPr>
      </p:pic>
      <p:pic>
        <p:nvPicPr>
          <p:cNvPr id="11" name="Picture 10" descr="Picture 13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06754" y="2874346"/>
            <a:ext cx="1470970" cy="879625"/>
          </a:xfrm>
          <a:prstGeom prst="rect">
            <a:avLst/>
          </a:prstGeom>
        </p:spPr>
      </p:pic>
      <p:pic>
        <p:nvPicPr>
          <p:cNvPr id="12" name="Picture 11" descr="YMS_SML_PRESS_B_LOGO-2.psd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3405" y="4164306"/>
            <a:ext cx="1600199" cy="564776"/>
          </a:xfrm>
          <a:prstGeom prst="rect">
            <a:avLst/>
          </a:prstGeom>
        </p:spPr>
      </p:pic>
      <p:pic>
        <p:nvPicPr>
          <p:cNvPr id="13" name="Picture 12" descr="Picture 15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96871" y="4029189"/>
            <a:ext cx="1671906" cy="795645"/>
          </a:xfrm>
          <a:prstGeom prst="rect">
            <a:avLst/>
          </a:prstGeom>
        </p:spPr>
      </p:pic>
      <p:pic>
        <p:nvPicPr>
          <p:cNvPr id="14" name="Picture 13" descr="Picture 16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22465" y="4164306"/>
            <a:ext cx="1683690" cy="549667"/>
          </a:xfrm>
          <a:prstGeom prst="rect">
            <a:avLst/>
          </a:prstGeom>
        </p:spPr>
      </p:pic>
      <p:pic>
        <p:nvPicPr>
          <p:cNvPr id="15" name="Picture 14" descr="Picture 18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57872" y="4279900"/>
            <a:ext cx="1655310" cy="3636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3"/>
          <a:srcRect t="24081" b="19919"/>
          <a:stretch>
            <a:fillRect/>
          </a:stretch>
        </p:blipFill>
        <p:spPr bwMode="auto">
          <a:xfrm>
            <a:off x="6946772" y="292100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Some of the companies we work with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7165" y="5715000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many more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…</a:t>
            </a:r>
          </a:p>
        </p:txBody>
      </p:sp>
      <p:pic>
        <p:nvPicPr>
          <p:cNvPr id="41" name="Picture 40" descr="corner-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89098" y="4668473"/>
            <a:ext cx="2737195" cy="28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80100" y="3975100"/>
            <a:ext cx="2997200" cy="419100"/>
          </a:xfrm>
        </p:spPr>
        <p:txBody>
          <a:bodyPr>
            <a:normAutofit/>
          </a:bodyPr>
          <a:lstStyle>
            <a:lvl1pPr algn="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1st January 2010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0100" y="4406900"/>
            <a:ext cx="2997200" cy="419100"/>
          </a:xfrm>
        </p:spPr>
        <p:txBody>
          <a:bodyPr>
            <a:normAutofit/>
          </a:bodyPr>
          <a:lstStyle>
            <a:lvl1pPr algn="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0" y="6197600"/>
            <a:ext cx="3263900" cy="419100"/>
          </a:xfrm>
        </p:spPr>
        <p:txBody>
          <a:bodyPr>
            <a:normAutofit/>
          </a:bodyPr>
          <a:lstStyle>
            <a:lvl1pPr algn="l">
              <a:buNone/>
              <a:defRPr sz="1800" baseline="0">
                <a:solidFill>
                  <a:srgbClr val="1D2763"/>
                </a:solidFill>
              </a:defRPr>
            </a:lvl1pPr>
          </a:lstStyle>
          <a:p>
            <a:pPr lvl="0"/>
            <a:r>
              <a:rPr lang="en-US" dirty="0" err="1" smtClean="0"/>
              <a:t>www.easyfundraising.org.uk</a:t>
            </a:r>
            <a:endParaRPr lang="en-US" dirty="0"/>
          </a:p>
        </p:txBody>
      </p:sp>
      <p:pic>
        <p:nvPicPr>
          <p:cNvPr id="10" name="Picture 2" descr="C:\DOCUME~1\Owner\LOCALS~1\Temp\VMwareDnD\4877f760\company-meeting-fron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39534" cy="69296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62200" y="1219200"/>
            <a:ext cx="6324600" cy="5029200"/>
          </a:xfrm>
        </p:spPr>
        <p:txBody>
          <a:bodyPr vert="horz">
            <a:normAutofit/>
          </a:bodyPr>
          <a:lstStyle>
            <a:lvl1pPr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81000" y="3733800"/>
            <a:ext cx="5029200" cy="1588"/>
          </a:xfrm>
          <a:prstGeom prst="line">
            <a:avLst/>
          </a:prstGeom>
          <a:ln>
            <a:solidFill>
              <a:srgbClr val="893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rand_shapes1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14800"/>
            <a:ext cx="1088136" cy="25542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37705" y="2324497"/>
            <a:ext cx="2667000" cy="913605"/>
          </a:xfrm>
        </p:spPr>
        <p:txBody>
          <a:bodyPr vert="horz" wrap="square">
            <a:noAutofit/>
          </a:bodyPr>
          <a:lstStyle>
            <a:lvl1pPr marL="0" algn="l">
              <a:lnSpc>
                <a:spcPts val="2860"/>
              </a:lnSpc>
              <a:buNone/>
              <a:defRPr sz="2800" baseline="0">
                <a:solidFill>
                  <a:srgbClr val="38A8C7"/>
                </a:solidFill>
              </a:defRPr>
            </a:lvl1pPr>
          </a:lstStyle>
          <a:p>
            <a:pPr lvl="0"/>
            <a:r>
              <a:rPr lang="en-US" dirty="0" smtClean="0"/>
              <a:t>Click to insert short stat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194175" cy="5029200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4191000" cy="5029200"/>
          </a:xfrm>
        </p:spPr>
        <p:txBody>
          <a:bodyPr>
            <a:normAutofit/>
          </a:bodyPr>
          <a:lstStyle>
            <a:lvl1pPr marL="360000">
              <a:lnSpc>
                <a:spcPct val="100000"/>
              </a:lnSpc>
              <a:spcBef>
                <a:spcPts val="2328"/>
              </a:spcBef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62200" y="1219200"/>
            <a:ext cx="6324600" cy="5029200"/>
          </a:xfrm>
        </p:spPr>
        <p:txBody>
          <a:bodyPr vert="horz">
            <a:normAutofit/>
          </a:bodyPr>
          <a:lstStyle>
            <a:lvl1pPr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81000" y="3733800"/>
            <a:ext cx="5029200" cy="1588"/>
          </a:xfrm>
          <a:prstGeom prst="line">
            <a:avLst/>
          </a:prstGeom>
          <a:ln>
            <a:solidFill>
              <a:srgbClr val="893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rand_shapes1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14800"/>
            <a:ext cx="1088136" cy="25542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37705" y="2324497"/>
            <a:ext cx="2667000" cy="913605"/>
          </a:xfrm>
        </p:spPr>
        <p:txBody>
          <a:bodyPr vert="horz" wrap="square">
            <a:noAutofit/>
          </a:bodyPr>
          <a:lstStyle>
            <a:lvl1pPr marL="0" algn="l">
              <a:lnSpc>
                <a:spcPts val="2860"/>
              </a:lnSpc>
              <a:buNone/>
              <a:defRPr sz="2800" baseline="0">
                <a:solidFill>
                  <a:srgbClr val="38A8C7"/>
                </a:solidFill>
              </a:defRPr>
            </a:lvl1pPr>
          </a:lstStyle>
          <a:p>
            <a:pPr lvl="0"/>
            <a:r>
              <a:rPr lang="en-US" dirty="0" smtClean="0"/>
              <a:t>Click to insert short stat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6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906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886200" cy="4906963"/>
          </a:xfrm>
        </p:spPr>
        <p:txBody>
          <a:bodyPr/>
          <a:lstStyle>
            <a:lvl1pPr>
              <a:defRPr sz="2400"/>
            </a:lvl1pPr>
            <a:lvl2pPr>
              <a:defRPr sz="22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117724" y="3672681"/>
            <a:ext cx="4906963" cy="1588"/>
          </a:xfrm>
          <a:prstGeom prst="line">
            <a:avLst/>
          </a:prstGeom>
          <a:ln w="12700">
            <a:solidFill>
              <a:srgbClr val="8931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8382000" cy="5029200"/>
          </a:xfrm>
        </p:spPr>
        <p:txBody>
          <a:bodyPr vert="horz">
            <a:normAutofit/>
          </a:bodyPr>
          <a:lstStyle>
            <a:lvl1pPr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" y="1435100"/>
            <a:ext cx="9217025" cy="3784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47700" y="1663700"/>
            <a:ext cx="7988300" cy="3289300"/>
            <a:chOff x="431800" y="1663700"/>
            <a:chExt cx="7988300" cy="3289300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431800" y="1663700"/>
              <a:ext cx="7988300" cy="1041400"/>
              <a:chOff x="431800" y="1663700"/>
              <a:chExt cx="7988300" cy="1041400"/>
            </a:xfrm>
          </p:grpSpPr>
          <p:sp>
            <p:nvSpPr>
              <p:cNvPr id="24" name="Rectangle 23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431800" y="2794000"/>
              <a:ext cx="7988300" cy="1041400"/>
              <a:chOff x="431800" y="1663700"/>
              <a:chExt cx="7988300" cy="1041400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431800" y="3911600"/>
              <a:ext cx="7988300" cy="1041400"/>
              <a:chOff x="431800" y="1663700"/>
              <a:chExt cx="7988300" cy="1041400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Picture 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74205" y="1859143"/>
            <a:ext cx="1579766" cy="709165"/>
          </a:xfrm>
          <a:prstGeom prst="rect">
            <a:avLst/>
          </a:prstGeom>
        </p:spPr>
      </p:pic>
      <p:pic>
        <p:nvPicPr>
          <p:cNvPr id="6" name="Picture 5" descr="Picture 7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947" y="1960955"/>
            <a:ext cx="1803153" cy="506730"/>
          </a:xfrm>
          <a:prstGeom prst="rect">
            <a:avLst/>
          </a:prstGeom>
        </p:spPr>
      </p:pic>
      <p:pic>
        <p:nvPicPr>
          <p:cNvPr id="7" name="Picture 6" descr="Picture 9.png"/>
          <p:cNvPicPr>
            <a:picLocks noChangeAspect="1"/>
          </p:cNvPicPr>
          <p:nvPr userDrawn="1"/>
        </p:nvPicPr>
        <p:blipFill>
          <a:blip r:embed="rId4"/>
          <a:srcRect l="4237" t="1849" r="3248" b="12177"/>
          <a:stretch>
            <a:fillRect/>
          </a:stretch>
        </p:blipFill>
        <p:spPr>
          <a:xfrm>
            <a:off x="4847865" y="1833743"/>
            <a:ext cx="1658888" cy="742568"/>
          </a:xfrm>
          <a:prstGeom prst="rect">
            <a:avLst/>
          </a:prstGeom>
        </p:spPr>
      </p:pic>
      <p:pic>
        <p:nvPicPr>
          <p:cNvPr id="8" name="Picture 7" descr="Picture 10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5072" y="2933700"/>
            <a:ext cx="1883075" cy="757938"/>
          </a:xfrm>
          <a:prstGeom prst="rect">
            <a:avLst/>
          </a:prstGeom>
        </p:spPr>
      </p:pic>
      <p:pic>
        <p:nvPicPr>
          <p:cNvPr id="9" name="Picture 8" descr="Picture 11.png"/>
          <p:cNvPicPr>
            <a:picLocks noChangeAspect="1"/>
          </p:cNvPicPr>
          <p:nvPr userDrawn="1"/>
        </p:nvPicPr>
        <p:blipFill>
          <a:blip r:embed="rId6"/>
          <a:srcRect l="1479" t="1913" r="6788" b="3923"/>
          <a:stretch>
            <a:fillRect/>
          </a:stretch>
        </p:blipFill>
        <p:spPr>
          <a:xfrm>
            <a:off x="2959100" y="1739900"/>
            <a:ext cx="1419225" cy="935773"/>
          </a:xfrm>
          <a:prstGeom prst="rect">
            <a:avLst/>
          </a:prstGeom>
        </p:spPr>
      </p:pic>
      <p:pic>
        <p:nvPicPr>
          <p:cNvPr id="10" name="Picture 9" descr="Picture 12.png"/>
          <p:cNvPicPr>
            <a:picLocks noChangeAspect="1"/>
          </p:cNvPicPr>
          <p:nvPr userDrawn="1"/>
        </p:nvPicPr>
        <p:blipFill>
          <a:blip r:embed="rId7"/>
          <a:srcRect t="6092"/>
          <a:stretch>
            <a:fillRect/>
          </a:stretch>
        </p:blipFill>
        <p:spPr>
          <a:xfrm>
            <a:off x="899604" y="2849655"/>
            <a:ext cx="1435228" cy="936602"/>
          </a:xfrm>
          <a:prstGeom prst="rect">
            <a:avLst/>
          </a:prstGeom>
        </p:spPr>
      </p:pic>
      <p:pic>
        <p:nvPicPr>
          <p:cNvPr id="11" name="Picture 10" descr="Picture 13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06754" y="2874346"/>
            <a:ext cx="1470970" cy="879625"/>
          </a:xfrm>
          <a:prstGeom prst="rect">
            <a:avLst/>
          </a:prstGeom>
        </p:spPr>
      </p:pic>
      <p:pic>
        <p:nvPicPr>
          <p:cNvPr id="12" name="Picture 11" descr="YMS_SML_PRESS_B_LOGO-2.psd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3405" y="4164306"/>
            <a:ext cx="1600199" cy="564776"/>
          </a:xfrm>
          <a:prstGeom prst="rect">
            <a:avLst/>
          </a:prstGeom>
        </p:spPr>
      </p:pic>
      <p:pic>
        <p:nvPicPr>
          <p:cNvPr id="13" name="Picture 12" descr="Picture 15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96871" y="4029189"/>
            <a:ext cx="1671906" cy="795645"/>
          </a:xfrm>
          <a:prstGeom prst="rect">
            <a:avLst/>
          </a:prstGeom>
        </p:spPr>
      </p:pic>
      <p:pic>
        <p:nvPicPr>
          <p:cNvPr id="14" name="Picture 13" descr="Picture 16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22465" y="4164306"/>
            <a:ext cx="1683690" cy="549667"/>
          </a:xfrm>
          <a:prstGeom prst="rect">
            <a:avLst/>
          </a:prstGeom>
        </p:spPr>
      </p:pic>
      <p:pic>
        <p:nvPicPr>
          <p:cNvPr id="15" name="Picture 14" descr="Picture 18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57872" y="4279900"/>
            <a:ext cx="1655310" cy="3636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3"/>
          <a:srcRect t="24081" b="19919"/>
          <a:stretch>
            <a:fillRect/>
          </a:stretch>
        </p:blipFill>
        <p:spPr bwMode="auto">
          <a:xfrm>
            <a:off x="6946772" y="292100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Some of the companies we work with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7165" y="5715000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many more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…</a:t>
            </a:r>
          </a:p>
        </p:txBody>
      </p:sp>
      <p:pic>
        <p:nvPicPr>
          <p:cNvPr id="41" name="Picture 40" descr="corner-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89098" y="4668473"/>
            <a:ext cx="2737195" cy="28042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2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44E5C0-7027-4CE6-9BA5-E22E6B77B247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A7DB67-2BA0-4137-A2C0-E1A11A7A2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0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194175" cy="5029200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4191000" cy="5029200"/>
          </a:xfrm>
        </p:spPr>
        <p:txBody>
          <a:bodyPr>
            <a:normAutofit/>
          </a:bodyPr>
          <a:lstStyle>
            <a:lvl1pPr marL="360000">
              <a:lnSpc>
                <a:spcPct val="100000"/>
              </a:lnSpc>
              <a:spcBef>
                <a:spcPts val="2328"/>
              </a:spcBef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906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886200" cy="4906963"/>
          </a:xfrm>
        </p:spPr>
        <p:txBody>
          <a:bodyPr/>
          <a:lstStyle>
            <a:lvl1pPr>
              <a:defRPr sz="2400"/>
            </a:lvl1pPr>
            <a:lvl2pPr>
              <a:defRPr sz="22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117724" y="3672681"/>
            <a:ext cx="4906963" cy="1588"/>
          </a:xfrm>
          <a:prstGeom prst="line">
            <a:avLst/>
          </a:prstGeom>
          <a:ln w="12700">
            <a:solidFill>
              <a:srgbClr val="8931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7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8382000" cy="5029200"/>
          </a:xfrm>
        </p:spPr>
        <p:txBody>
          <a:bodyPr vert="horz">
            <a:normAutofit/>
          </a:bodyPr>
          <a:lstStyle>
            <a:lvl1pPr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/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0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5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" y="1435100"/>
            <a:ext cx="9217025" cy="3784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47700" y="1663700"/>
            <a:ext cx="7988300" cy="3289300"/>
            <a:chOff x="431800" y="1663700"/>
            <a:chExt cx="7988300" cy="3289300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431800" y="1663700"/>
              <a:ext cx="7988300" cy="1041400"/>
              <a:chOff x="431800" y="1663700"/>
              <a:chExt cx="7988300" cy="1041400"/>
            </a:xfrm>
          </p:grpSpPr>
          <p:sp>
            <p:nvSpPr>
              <p:cNvPr id="24" name="Rectangle 23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431800" y="2794000"/>
              <a:ext cx="7988300" cy="1041400"/>
              <a:chOff x="431800" y="1663700"/>
              <a:chExt cx="7988300" cy="1041400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431800" y="3911600"/>
              <a:ext cx="7988300" cy="1041400"/>
              <a:chOff x="431800" y="1663700"/>
              <a:chExt cx="7988300" cy="1041400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4318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24511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44704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6489700" y="1663700"/>
                <a:ext cx="1930400" cy="104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Picture 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74205" y="1859143"/>
            <a:ext cx="1579766" cy="709165"/>
          </a:xfrm>
          <a:prstGeom prst="rect">
            <a:avLst/>
          </a:prstGeom>
        </p:spPr>
      </p:pic>
      <p:pic>
        <p:nvPicPr>
          <p:cNvPr id="6" name="Picture 5" descr="Picture 7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947" y="1960955"/>
            <a:ext cx="1803153" cy="506730"/>
          </a:xfrm>
          <a:prstGeom prst="rect">
            <a:avLst/>
          </a:prstGeom>
        </p:spPr>
      </p:pic>
      <p:pic>
        <p:nvPicPr>
          <p:cNvPr id="7" name="Picture 6" descr="Picture 9.png"/>
          <p:cNvPicPr>
            <a:picLocks noChangeAspect="1"/>
          </p:cNvPicPr>
          <p:nvPr userDrawn="1"/>
        </p:nvPicPr>
        <p:blipFill>
          <a:blip r:embed="rId4"/>
          <a:srcRect l="4237" t="1849" r="3248" b="12177"/>
          <a:stretch>
            <a:fillRect/>
          </a:stretch>
        </p:blipFill>
        <p:spPr>
          <a:xfrm>
            <a:off x="4847865" y="1833743"/>
            <a:ext cx="1658888" cy="742568"/>
          </a:xfrm>
          <a:prstGeom prst="rect">
            <a:avLst/>
          </a:prstGeom>
        </p:spPr>
      </p:pic>
      <p:pic>
        <p:nvPicPr>
          <p:cNvPr id="8" name="Picture 7" descr="Picture 10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5072" y="2933700"/>
            <a:ext cx="1883075" cy="757938"/>
          </a:xfrm>
          <a:prstGeom prst="rect">
            <a:avLst/>
          </a:prstGeom>
        </p:spPr>
      </p:pic>
      <p:pic>
        <p:nvPicPr>
          <p:cNvPr id="9" name="Picture 8" descr="Picture 11.png"/>
          <p:cNvPicPr>
            <a:picLocks noChangeAspect="1"/>
          </p:cNvPicPr>
          <p:nvPr userDrawn="1"/>
        </p:nvPicPr>
        <p:blipFill>
          <a:blip r:embed="rId6"/>
          <a:srcRect l="1479" t="1913" r="6788" b="3923"/>
          <a:stretch>
            <a:fillRect/>
          </a:stretch>
        </p:blipFill>
        <p:spPr>
          <a:xfrm>
            <a:off x="2959100" y="1739900"/>
            <a:ext cx="1419225" cy="935773"/>
          </a:xfrm>
          <a:prstGeom prst="rect">
            <a:avLst/>
          </a:prstGeom>
        </p:spPr>
      </p:pic>
      <p:pic>
        <p:nvPicPr>
          <p:cNvPr id="10" name="Picture 9" descr="Picture 12.png"/>
          <p:cNvPicPr>
            <a:picLocks noChangeAspect="1"/>
          </p:cNvPicPr>
          <p:nvPr userDrawn="1"/>
        </p:nvPicPr>
        <p:blipFill>
          <a:blip r:embed="rId7"/>
          <a:srcRect t="6092"/>
          <a:stretch>
            <a:fillRect/>
          </a:stretch>
        </p:blipFill>
        <p:spPr>
          <a:xfrm>
            <a:off x="899604" y="2849655"/>
            <a:ext cx="1435228" cy="936602"/>
          </a:xfrm>
          <a:prstGeom prst="rect">
            <a:avLst/>
          </a:prstGeom>
        </p:spPr>
      </p:pic>
      <p:pic>
        <p:nvPicPr>
          <p:cNvPr id="11" name="Picture 10" descr="Picture 13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06754" y="2874346"/>
            <a:ext cx="1470970" cy="879625"/>
          </a:xfrm>
          <a:prstGeom prst="rect">
            <a:avLst/>
          </a:prstGeom>
        </p:spPr>
      </p:pic>
      <p:pic>
        <p:nvPicPr>
          <p:cNvPr id="12" name="Picture 11" descr="YMS_SML_PRESS_B_LOGO-2.psd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3405" y="4164306"/>
            <a:ext cx="1600199" cy="564776"/>
          </a:xfrm>
          <a:prstGeom prst="rect">
            <a:avLst/>
          </a:prstGeom>
        </p:spPr>
      </p:pic>
      <p:pic>
        <p:nvPicPr>
          <p:cNvPr id="13" name="Picture 12" descr="Picture 15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96871" y="4029189"/>
            <a:ext cx="1671906" cy="795645"/>
          </a:xfrm>
          <a:prstGeom prst="rect">
            <a:avLst/>
          </a:prstGeom>
        </p:spPr>
      </p:pic>
      <p:pic>
        <p:nvPicPr>
          <p:cNvPr id="14" name="Picture 13" descr="Picture 16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22465" y="4164306"/>
            <a:ext cx="1683690" cy="549667"/>
          </a:xfrm>
          <a:prstGeom prst="rect">
            <a:avLst/>
          </a:prstGeom>
        </p:spPr>
      </p:pic>
      <p:pic>
        <p:nvPicPr>
          <p:cNvPr id="15" name="Picture 14" descr="Picture 18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57872" y="4279900"/>
            <a:ext cx="1655310" cy="3636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3"/>
          <a:srcRect t="24081" b="19919"/>
          <a:stretch>
            <a:fillRect/>
          </a:stretch>
        </p:blipFill>
        <p:spPr bwMode="auto">
          <a:xfrm>
            <a:off x="6946772" y="292100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8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Some of the companies we work with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7165" y="5715000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baseline="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 many more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…</a:t>
            </a:r>
          </a:p>
        </p:txBody>
      </p:sp>
      <p:pic>
        <p:nvPicPr>
          <p:cNvPr id="41" name="Picture 40" descr="corner-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89098" y="4668473"/>
            <a:ext cx="2737195" cy="28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80100" y="3975100"/>
            <a:ext cx="2997200" cy="419100"/>
          </a:xfrm>
        </p:spPr>
        <p:txBody>
          <a:bodyPr>
            <a:normAutofit/>
          </a:bodyPr>
          <a:lstStyle>
            <a:lvl1pPr algn="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1st January 2010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0100" y="4406900"/>
            <a:ext cx="2997200" cy="419100"/>
          </a:xfrm>
        </p:spPr>
        <p:txBody>
          <a:bodyPr>
            <a:normAutofit/>
          </a:bodyPr>
          <a:lstStyle>
            <a:lvl1pPr algn="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0" y="6197600"/>
            <a:ext cx="3263900" cy="419100"/>
          </a:xfrm>
        </p:spPr>
        <p:txBody>
          <a:bodyPr>
            <a:normAutofit/>
          </a:bodyPr>
          <a:lstStyle>
            <a:lvl1pPr algn="l">
              <a:buNone/>
              <a:defRPr sz="1800" baseline="0">
                <a:solidFill>
                  <a:srgbClr val="1D2763"/>
                </a:solidFill>
              </a:defRPr>
            </a:lvl1pPr>
          </a:lstStyle>
          <a:p>
            <a:pPr lvl="0"/>
            <a:r>
              <a:rPr lang="en-US" dirty="0" err="1" smtClean="0"/>
              <a:t>www.easyfundraising.org.uk</a:t>
            </a:r>
            <a:endParaRPr lang="en-US" dirty="0"/>
          </a:p>
        </p:txBody>
      </p:sp>
      <p:pic>
        <p:nvPicPr>
          <p:cNvPr id="10" name="Picture 2" descr="C:\DOCUME~1\Owner\LOCALS~1\Temp\VMwareDnD\4877f760\company-meeting-fron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39534" cy="6929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5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2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Tx/>
        <a:buBlip>
          <a:blip r:embed="rId10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20000"/>
        <a:buFontTx/>
        <a:buBlip>
          <a:blip r:embed="rId10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bg3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2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Tx/>
        <a:buBlip>
          <a:blip r:embed="rId11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20000"/>
        <a:buFontTx/>
        <a:buBlip>
          <a:blip r:embed="rId11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bg3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2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3" r:id="rId3"/>
    <p:sldLayoutId id="2147483652" r:id="rId4"/>
    <p:sldLayoutId id="2147483650" r:id="rId5"/>
    <p:sldLayoutId id="2147483654" r:id="rId6"/>
    <p:sldLayoutId id="2147483655" r:id="rId7"/>
    <p:sldLayoutId id="2147483659" r:id="rId8"/>
    <p:sldLayoutId id="214748367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Tx/>
        <a:buBlip>
          <a:blip r:embed="rId12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20000"/>
        <a:buFontTx/>
        <a:buBlip>
          <a:blip r:embed="rId12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k5pk5PfOY4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jp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21" Type="http://schemas.openxmlformats.org/officeDocument/2006/relationships/image" Target="../media/image46.pn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gif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24" Type="http://schemas.openxmlformats.org/officeDocument/2006/relationships/image" Target="../media/image49.png"/><Relationship Id="rId5" Type="http://schemas.openxmlformats.org/officeDocument/2006/relationships/image" Target="../media/image31.jpg"/><Relationship Id="rId15" Type="http://schemas.openxmlformats.org/officeDocument/2006/relationships/image" Target="../media/image41.png"/><Relationship Id="rId23" Type="http://schemas.openxmlformats.org/officeDocument/2006/relationships/image" Target="../media/image48.gif"/><Relationship Id="rId10" Type="http://schemas.openxmlformats.org/officeDocument/2006/relationships/image" Target="../media/image36.jpg"/><Relationship Id="rId19" Type="http://schemas.openxmlformats.org/officeDocument/2006/relationships/image" Target="../media/image45.jpg"/><Relationship Id="rId4" Type="http://schemas.openxmlformats.org/officeDocument/2006/relationships/image" Target="../media/image30.jpg"/><Relationship Id="rId9" Type="http://schemas.openxmlformats.org/officeDocument/2006/relationships/image" Target="../media/image35.gif"/><Relationship Id="rId14" Type="http://schemas.openxmlformats.org/officeDocument/2006/relationships/image" Target="../media/image40.jpg"/><Relationship Id="rId2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hyperlink" Target="http://ggw.easyfundraising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701" y="1043596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Introduction to easyfundraising.org.uk</a:t>
            </a:r>
            <a:endParaRPr lang="en-GB" sz="50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2" y="5509846"/>
            <a:ext cx="224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</a:t>
            </a:r>
            <a:endParaRPr lang="en-GB" sz="1200" dirty="0"/>
          </a:p>
        </p:txBody>
      </p:sp>
      <p:pic>
        <p:nvPicPr>
          <p:cNvPr id="1026" name="Picture 2" descr="C:\Users\Tom Vardy\AppData\Local\Microsoft\Windows\INetCache\Content.Outlook\32EUDOJL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693" cy="69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nny\Documents\2012-2013\Girlguiding\Photo's &amp;  Images &amp; Logos\GG_Partnership_Top R#2D48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1" y="5597769"/>
            <a:ext cx="1706368" cy="99594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4848" y="506667"/>
            <a:ext cx="6429400" cy="40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What is easyfundraising?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pic>
        <p:nvPicPr>
          <p:cNvPr id="11" name="Picture 10" descr="blob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6"/>
          <a:stretch/>
        </p:blipFill>
        <p:spPr>
          <a:xfrm rot="10800000">
            <a:off x="5446789" y="1329764"/>
            <a:ext cx="3713086" cy="376517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45138" y="1234287"/>
            <a:ext cx="5408940" cy="1149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2400"/>
              </a:spcAft>
              <a:buSzPct val="12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595959"/>
                </a:solidFill>
              </a:rPr>
              <a:t>An easy way to raise </a:t>
            </a:r>
            <a:r>
              <a:rPr lang="en-GB" sz="2000" b="1" dirty="0">
                <a:solidFill>
                  <a:srgbClr val="595959"/>
                </a:solidFill>
              </a:rPr>
              <a:t>FREE </a:t>
            </a:r>
            <a:r>
              <a:rPr lang="en-GB" sz="2000" b="1" dirty="0" smtClean="0">
                <a:solidFill>
                  <a:srgbClr val="595959"/>
                </a:solidFill>
              </a:rPr>
              <a:t>funds</a:t>
            </a:r>
            <a:r>
              <a:rPr lang="en-GB" sz="2000" dirty="0" smtClean="0">
                <a:solidFill>
                  <a:srgbClr val="595959"/>
                </a:solidFill>
              </a:rPr>
              <a:t> </a:t>
            </a:r>
            <a:r>
              <a:rPr lang="en-GB" sz="2000" dirty="0">
                <a:solidFill>
                  <a:srgbClr val="595959"/>
                </a:solidFill>
              </a:rPr>
              <a:t>for </a:t>
            </a:r>
            <a:r>
              <a:rPr lang="en-GB" sz="2000" b="1" dirty="0">
                <a:solidFill>
                  <a:srgbClr val="2E7F96"/>
                </a:solidFill>
              </a:rPr>
              <a:t>[INSERT </a:t>
            </a:r>
            <a:r>
              <a:rPr lang="en-GB" sz="2000" b="1" dirty="0" smtClean="0">
                <a:solidFill>
                  <a:srgbClr val="2E7F96"/>
                </a:solidFill>
              </a:rPr>
              <a:t>YOUR UNIT </a:t>
            </a:r>
            <a:r>
              <a:rPr lang="en-GB" sz="2000" b="1" dirty="0">
                <a:solidFill>
                  <a:srgbClr val="2E7F96"/>
                </a:solidFill>
              </a:rPr>
              <a:t>NAME] </a:t>
            </a:r>
            <a:r>
              <a:rPr lang="en-GB" sz="2000" dirty="0">
                <a:solidFill>
                  <a:srgbClr val="595959"/>
                </a:solidFill>
              </a:rPr>
              <a:t>when you shop online – no cost, no catch</a:t>
            </a:r>
          </a:p>
        </p:txBody>
      </p:sp>
      <p:pic>
        <p:nvPicPr>
          <p:cNvPr id="4" name="Picture 3" descr="easyfundraising_org_uk_-_How_it_works__Full_Version__-_YouTube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25" y="2150001"/>
            <a:ext cx="2832011" cy="1593006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6116425" y="3865546"/>
            <a:ext cx="282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Watch the video »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Presentation-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5137" y="2377066"/>
            <a:ext cx="5408939" cy="3963170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ü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almost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3,000 retailers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board, so you can raise on everything from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uniforms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utility bills</a:t>
            </a:r>
          </a:p>
          <a:p>
            <a:pPr lvl="0">
              <a:buFont typeface="Wingdings" charset="2"/>
              <a:buChar char="ü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already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65,000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charities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good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causes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signed up</a:t>
            </a:r>
          </a:p>
          <a:p>
            <a:pPr lvl="0">
              <a:buFont typeface="Wingdings" charset="2"/>
              <a:buChar char="ü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asyfundraising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raised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nearly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£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good causes around the UK </a:t>
            </a:r>
          </a:p>
          <a:p>
            <a:pPr lvl="0">
              <a:buFont typeface="Wingdings" charset="2"/>
              <a:buChar char="ü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,000 units are registered with easyfundraising, raising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£330,000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between them!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946115"/>
            <a:ext cx="9144000" cy="935750"/>
          </a:xfrm>
          <a:prstGeom prst="roundRect">
            <a:avLst>
              <a:gd name="adj" fmla="val 0"/>
            </a:avLst>
          </a:prstGeom>
          <a:solidFill>
            <a:srgbClr val="38A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4591" y="2692994"/>
            <a:ext cx="4768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595959"/>
                </a:solidFill>
                <a:latin typeface="Arial"/>
                <a:cs typeface="Arial"/>
              </a:rPr>
              <a:t>“‘We loved the professionalism of the site and as it was free to register, we signed up – and we’re very glad we did!’”.</a:t>
            </a:r>
            <a:endParaRPr lang="en-GB" i="1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GB" i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GB" b="1" dirty="0" smtClean="0">
                <a:solidFill>
                  <a:srgbClr val="595959"/>
                </a:solidFill>
                <a:latin typeface="Arial"/>
                <a:cs typeface="Arial"/>
              </a:rPr>
              <a:t>Jen Smith </a:t>
            </a:r>
            <a:r>
              <a:rPr lang="en-GB" dirty="0" smtClean="0">
                <a:solidFill>
                  <a:srgbClr val="595959"/>
                </a:solidFill>
                <a:latin typeface="Arial"/>
                <a:cs typeface="Arial"/>
              </a:rPr>
              <a:t>| Unit Leader</a:t>
            </a:r>
            <a:endParaRPr lang="en-GB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4848" y="506667"/>
            <a:ext cx="6429400" cy="997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Case Study:</a:t>
            </a:r>
          </a:p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1</a:t>
            </a:r>
            <a:r>
              <a:rPr lang="en-US" sz="2800" b="1" baseline="30000" dirty="0" smtClean="0">
                <a:solidFill>
                  <a:srgbClr val="0099BC"/>
                </a:solidFill>
                <a:latin typeface="Arial"/>
                <a:cs typeface="Arial"/>
              </a:rPr>
              <a:t>st</a:t>
            </a:r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99BC"/>
                </a:solidFill>
                <a:latin typeface="Arial"/>
                <a:cs typeface="Arial"/>
              </a:rPr>
              <a:t>Cawston</a:t>
            </a:r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 Brownies, Rugby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6973" y="5029942"/>
            <a:ext cx="653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If </a:t>
            </a:r>
            <a:r>
              <a:rPr lang="en-GB" i="1" dirty="0">
                <a:solidFill>
                  <a:schemeClr val="bg1"/>
                </a:solidFill>
              </a:rPr>
              <a:t>all the parents </a:t>
            </a:r>
            <a:r>
              <a:rPr lang="en-GB" i="1" dirty="0" smtClean="0">
                <a:solidFill>
                  <a:schemeClr val="bg1"/>
                </a:solidFill>
              </a:rPr>
              <a:t>of an average sized unit signed up to support, the unit could </a:t>
            </a:r>
            <a:r>
              <a:rPr lang="en-GB" i="1" dirty="0">
                <a:solidFill>
                  <a:schemeClr val="bg1"/>
                </a:solidFill>
              </a:rPr>
              <a:t>raise over £190 for the </a:t>
            </a:r>
            <a:r>
              <a:rPr lang="en-GB" i="1" dirty="0" smtClean="0">
                <a:solidFill>
                  <a:schemeClr val="bg1"/>
                </a:solidFill>
              </a:rPr>
              <a:t>girls </a:t>
            </a:r>
            <a:r>
              <a:rPr lang="en-GB" i="1" dirty="0">
                <a:solidFill>
                  <a:schemeClr val="bg1"/>
                </a:solidFill>
              </a:rPr>
              <a:t>this </a:t>
            </a:r>
            <a:r>
              <a:rPr lang="en-GB" i="1" dirty="0" smtClean="0">
                <a:solidFill>
                  <a:schemeClr val="bg1"/>
                </a:solidFill>
              </a:rPr>
              <a:t>Christmas!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45137" y="1546207"/>
            <a:ext cx="8367147" cy="1149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2400"/>
              </a:spcAft>
              <a:buSzPct val="120000"/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Cawston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Brownies have raised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£1,600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has funded activities and trips which the whole unit community can enjoy!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2415" y="4825388"/>
            <a:ext cx="6429400" cy="997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Top Tip: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Presentation-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  <p:pic>
        <p:nvPicPr>
          <p:cNvPr id="1026" name="Picture 2" descr="C:\Users\Tom Vardy\Desktop\Gguiding\Cawston Brownies\small 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27384"/>
            <a:ext cx="3292067" cy="2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74848" y="506667"/>
            <a:ext cx="6429400" cy="40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Here’s how it works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pic>
        <p:nvPicPr>
          <p:cNvPr id="2" name="Picture 1" descr="step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" y="1093433"/>
            <a:ext cx="2849173" cy="1539027"/>
          </a:xfrm>
          <a:prstGeom prst="rect">
            <a:avLst/>
          </a:prstGeom>
        </p:spPr>
      </p:pic>
      <p:pic>
        <p:nvPicPr>
          <p:cNvPr id="3" name="Picture 2" descr="step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" y="2629016"/>
            <a:ext cx="2849173" cy="1539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" y="3965803"/>
            <a:ext cx="2841746" cy="1539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1413" y="2848957"/>
            <a:ext cx="561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2. Make a purchase</a:t>
            </a:r>
          </a:p>
          <a:p>
            <a:r>
              <a:rPr lang="en-GB" sz="1600" dirty="0">
                <a:solidFill>
                  <a:srgbClr val="595959"/>
                </a:solidFill>
              </a:rPr>
              <a:t>Search for the retailer you want and shop as normal. Everything’s the same, including the price 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061" y="4286061"/>
            <a:ext cx="502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. Get a donation</a:t>
            </a:r>
          </a:p>
          <a:p>
            <a:pPr lvl="0"/>
            <a:r>
              <a:rPr lang="en-GB" sz="1600" dirty="0">
                <a:solidFill>
                  <a:srgbClr val="595959"/>
                </a:solidFill>
              </a:rPr>
              <a:t>When you check out, that retailer will make a donation to </a:t>
            </a:r>
            <a:r>
              <a:rPr lang="en-GB" sz="1600" dirty="0" smtClean="0">
                <a:solidFill>
                  <a:srgbClr val="595959"/>
                </a:solidFill>
              </a:rPr>
              <a:t>our school for </a:t>
            </a:r>
            <a:r>
              <a:rPr lang="en-GB" sz="1600" dirty="0">
                <a:solidFill>
                  <a:srgbClr val="595959"/>
                </a:solidFill>
              </a:rPr>
              <a:t>no extra cost whatsoever!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1411" y="1376058"/>
            <a:ext cx="470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1. Start at easyfundraising.org.uk</a:t>
            </a:r>
          </a:p>
          <a:p>
            <a:r>
              <a:rPr lang="en-GB" sz="1600" dirty="0">
                <a:solidFill>
                  <a:srgbClr val="595959"/>
                </a:solidFill>
              </a:rPr>
              <a:t>Every time you shop online, be it a hat or a holiday – head to </a:t>
            </a:r>
            <a:r>
              <a:rPr lang="en-GB" sz="1600" dirty="0" err="1">
                <a:solidFill>
                  <a:srgbClr val="595959"/>
                </a:solidFill>
              </a:rPr>
              <a:t>easyfundraising.org.uk</a:t>
            </a:r>
            <a:r>
              <a:rPr lang="en-GB" sz="1600" dirty="0">
                <a:solidFill>
                  <a:srgbClr val="595959"/>
                </a:solidFill>
              </a:rPr>
              <a:t> first 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resentation-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72" y="4948713"/>
            <a:ext cx="981931" cy="183520"/>
          </a:xfrm>
          <a:prstGeom prst="rect">
            <a:avLst/>
          </a:prstGeom>
        </p:spPr>
      </p:pic>
      <p:pic>
        <p:nvPicPr>
          <p:cNvPr id="13" name="Picture 2" descr="£3,000 prize available thanks to Vi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43" y="2012463"/>
            <a:ext cx="760922" cy="2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74847" y="506667"/>
            <a:ext cx="7802669" cy="40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99BC"/>
                </a:solidFill>
                <a:latin typeface="Arial"/>
                <a:cs typeface="Arial"/>
              </a:rPr>
              <a:t>R</a:t>
            </a:r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aise on everything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00" y="3442231"/>
            <a:ext cx="923374" cy="3341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6090" y="1342639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Travel &amp; Days Out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9950" y="1342639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Business Purchases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231" y="2813105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Fashion &amp; Beauty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9950" y="2790825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School Shopping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231" y="4239012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Electrical Essentials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9950" y="4250152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Food &amp; Drink</a:t>
            </a:r>
            <a:endParaRPr lang="en-GB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o-exped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1814416"/>
            <a:ext cx="1089237" cy="697112"/>
          </a:xfrm>
          <a:prstGeom prst="rect">
            <a:avLst/>
          </a:prstGeom>
        </p:spPr>
      </p:pic>
      <p:pic>
        <p:nvPicPr>
          <p:cNvPr id="8" name="Picture 7" descr="butl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61" y="1682126"/>
            <a:ext cx="991452" cy="991452"/>
          </a:xfrm>
          <a:prstGeom prst="rect">
            <a:avLst/>
          </a:prstGeom>
        </p:spPr>
      </p:pic>
      <p:pic>
        <p:nvPicPr>
          <p:cNvPr id="9" name="Picture 8" descr="o-trainlin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92" y="1849224"/>
            <a:ext cx="1006970" cy="644461"/>
          </a:xfrm>
          <a:prstGeom prst="rect">
            <a:avLst/>
          </a:prstGeom>
        </p:spPr>
      </p:pic>
      <p:pic>
        <p:nvPicPr>
          <p:cNvPr id="12" name="Picture 11" descr="ol_0001_symantec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94" y="1842520"/>
            <a:ext cx="967811" cy="619399"/>
          </a:xfrm>
          <a:prstGeom prst="rect">
            <a:avLst/>
          </a:prstGeom>
        </p:spPr>
      </p:pic>
      <p:pic>
        <p:nvPicPr>
          <p:cNvPr id="15" name="Picture 14" descr="ol-pcworld-business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9" y="1858640"/>
            <a:ext cx="1233801" cy="578124"/>
          </a:xfrm>
          <a:prstGeom prst="rect">
            <a:avLst/>
          </a:prstGeom>
        </p:spPr>
      </p:pic>
      <p:pic>
        <p:nvPicPr>
          <p:cNvPr id="26" name="Picture 25" descr="0_0013_debenham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4" y="3235008"/>
            <a:ext cx="1228903" cy="786498"/>
          </a:xfrm>
          <a:prstGeom prst="rect">
            <a:avLst/>
          </a:prstGeom>
        </p:spPr>
      </p:pic>
      <p:pic>
        <p:nvPicPr>
          <p:cNvPr id="27" name="Picture 26" descr="o__0001_joul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89" y="3343749"/>
            <a:ext cx="860597" cy="550782"/>
          </a:xfrm>
          <a:prstGeom prst="rect">
            <a:avLst/>
          </a:prstGeom>
        </p:spPr>
      </p:pic>
      <p:pic>
        <p:nvPicPr>
          <p:cNvPr id="28" name="Picture 27" descr="boot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97" y="3340629"/>
            <a:ext cx="882878" cy="565042"/>
          </a:xfrm>
          <a:prstGeom prst="rect">
            <a:avLst/>
          </a:prstGeom>
        </p:spPr>
      </p:pic>
      <p:pic>
        <p:nvPicPr>
          <p:cNvPr id="29" name="Picture 28" descr="ol_0005_clark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95" y="3346407"/>
            <a:ext cx="863375" cy="552560"/>
          </a:xfrm>
          <a:prstGeom prst="rect">
            <a:avLst/>
          </a:prstGeom>
        </p:spPr>
      </p:pic>
      <p:pic>
        <p:nvPicPr>
          <p:cNvPr id="30" name="Picture 29" descr="img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13" y="3375391"/>
            <a:ext cx="668103" cy="479017"/>
          </a:xfrm>
          <a:prstGeom prst="rect">
            <a:avLst/>
          </a:prstGeom>
        </p:spPr>
      </p:pic>
      <p:pic>
        <p:nvPicPr>
          <p:cNvPr id="31" name="Picture 30" descr="curry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6" y="4540784"/>
            <a:ext cx="1018027" cy="1018027"/>
          </a:xfrm>
          <a:prstGeom prst="rect">
            <a:avLst/>
          </a:prstGeom>
        </p:spPr>
      </p:pic>
      <p:pic>
        <p:nvPicPr>
          <p:cNvPr id="2048" name="Picture 2047" descr="samsung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1" y="4590736"/>
            <a:ext cx="889000" cy="889000"/>
          </a:xfrm>
          <a:prstGeom prst="rect">
            <a:avLst/>
          </a:prstGeom>
        </p:spPr>
      </p:pic>
      <p:pic>
        <p:nvPicPr>
          <p:cNvPr id="2049" name="Picture 2048" descr="a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60" y="4545082"/>
            <a:ext cx="1080570" cy="1080570"/>
          </a:xfrm>
          <a:prstGeom prst="rect">
            <a:avLst/>
          </a:prstGeom>
        </p:spPr>
      </p:pic>
      <p:pic>
        <p:nvPicPr>
          <p:cNvPr id="2051" name="Picture 2050" descr="logo-waitros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0" y="4698297"/>
            <a:ext cx="1257646" cy="700280"/>
          </a:xfrm>
          <a:prstGeom prst="rect">
            <a:avLst/>
          </a:prstGeom>
        </p:spPr>
      </p:pic>
      <p:pic>
        <p:nvPicPr>
          <p:cNvPr id="2052" name="Picture 2051" descr="imgres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4" y="4770090"/>
            <a:ext cx="590474" cy="590474"/>
          </a:xfrm>
          <a:prstGeom prst="rect">
            <a:avLst/>
          </a:prstGeom>
        </p:spPr>
      </p:pic>
      <p:sp>
        <p:nvSpPr>
          <p:cNvPr id="2054" name="Rectangle 2053"/>
          <p:cNvSpPr/>
          <p:nvPr/>
        </p:nvSpPr>
        <p:spPr>
          <a:xfrm>
            <a:off x="423358" y="1782383"/>
            <a:ext cx="3955066" cy="74637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34936" y="1782383"/>
            <a:ext cx="3955066" cy="74637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3358" y="3263989"/>
            <a:ext cx="3955066" cy="71295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34936" y="3263989"/>
            <a:ext cx="3955066" cy="71295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3358" y="4701036"/>
            <a:ext cx="3955066" cy="71295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34936" y="4701036"/>
            <a:ext cx="3955066" cy="71295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resentation-002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101" y="254310"/>
            <a:ext cx="1021975" cy="10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16" y="615463"/>
            <a:ext cx="1550147" cy="3537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73" y="457733"/>
            <a:ext cx="903318" cy="57812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740798" y="401014"/>
            <a:ext cx="3955066" cy="746372"/>
          </a:xfrm>
          <a:prstGeom prst="rect">
            <a:avLst/>
          </a:prstGeom>
          <a:noFill/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61" y="3168182"/>
            <a:ext cx="957550" cy="9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66207" y="1359068"/>
            <a:ext cx="5177793" cy="2328238"/>
          </a:xfrm>
          <a:prstGeom prst="roundRect">
            <a:avLst>
              <a:gd name="adj" fmla="val 0"/>
            </a:avLst>
          </a:prstGeom>
          <a:solidFill>
            <a:srgbClr val="38A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4848" y="506667"/>
            <a:ext cx="7914078" cy="40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The easyfundraising Donation Reminder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pic>
        <p:nvPicPr>
          <p:cNvPr id="7" name="Picture 6" descr="Donation-Reminder@1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7" y="1302701"/>
            <a:ext cx="3191069" cy="2462587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9702" y="3974704"/>
            <a:ext cx="4356377" cy="3232812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150,000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supporters use it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raise on average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5x more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It’s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with no annoying ads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1040" y="1386347"/>
            <a:ext cx="432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Never miss a 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cs typeface="Arial"/>
              </a:rPr>
              <a:t>free donation with the Donation Reminder. If you think you might forget to shop each time via easyfundraising then the Donation Reminder will help you. It provides a little reminder every time you shop online.</a:t>
            </a:r>
            <a:endParaRPr lang="en-GB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 descr="Presentation-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9702" y="3395424"/>
            <a:ext cx="8634532" cy="3232812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Raise up to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50% more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donations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Shop at </a:t>
            </a:r>
            <a:r>
              <a:rPr lang="en-GB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almost </a:t>
            </a:r>
            <a:r>
              <a:rPr lang="en-GB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3,000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retailers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go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notified of your successful donations</a:t>
            </a:r>
          </a:p>
          <a:p>
            <a:pPr lvl="0">
              <a:buFont typeface="Wingdings" charset="2"/>
              <a:buChar char="ü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 for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iPad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iPhone and iPod touch. (Coming soon for Android!)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app-2@1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73" y="1325652"/>
            <a:ext cx="3647875" cy="265129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0" y="1414768"/>
            <a:ext cx="5177793" cy="1804662"/>
          </a:xfrm>
          <a:prstGeom prst="roundRect">
            <a:avLst>
              <a:gd name="adj" fmla="val 0"/>
            </a:avLst>
          </a:prstGeom>
          <a:solidFill>
            <a:srgbClr val="38A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4848" y="506667"/>
            <a:ext cx="7914078" cy="40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The easyfundraising app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807" y="1486607"/>
            <a:ext cx="432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Shop on your mobile or tablet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endParaRPr lang="en-GB" sz="20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GB" sz="2000" dirty="0" smtClean="0">
                <a:solidFill>
                  <a:srgbClr val="FFFFFF"/>
                </a:solidFill>
                <a:latin typeface="Arial"/>
                <a:cs typeface="Arial"/>
              </a:rPr>
              <a:t>Download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the free easyfundraising app and make raising donations even easier.</a:t>
            </a:r>
          </a:p>
        </p:txBody>
      </p:sp>
      <p:pic>
        <p:nvPicPr>
          <p:cNvPr id="4" name="Picture 3" descr="Presentation-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ation-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544"/>
            <a:ext cx="9144000" cy="9814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4522799"/>
            <a:ext cx="9144000" cy="1359066"/>
          </a:xfrm>
          <a:prstGeom prst="roundRect">
            <a:avLst>
              <a:gd name="adj" fmla="val 0"/>
            </a:avLst>
          </a:prstGeom>
          <a:solidFill>
            <a:srgbClr val="38A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4848" y="1213729"/>
            <a:ext cx="8135298" cy="311972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1600" dirty="0">
                <a:solidFill>
                  <a:srgbClr val="595959"/>
                </a:solidFill>
              </a:rPr>
              <a:t>It’s easy to raise valuable funds for your </a:t>
            </a:r>
            <a:r>
              <a:rPr lang="en-GB" sz="1600" dirty="0" smtClean="0">
                <a:solidFill>
                  <a:srgbClr val="595959"/>
                </a:solidFill>
              </a:rPr>
              <a:t>unit.</a:t>
            </a:r>
            <a:endParaRPr lang="en-GB" sz="1600" dirty="0">
              <a:solidFill>
                <a:srgbClr val="595959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600" dirty="0">
                <a:solidFill>
                  <a:srgbClr val="595959"/>
                </a:solidFill>
              </a:rPr>
              <a:t>It doesn’t cost </a:t>
            </a:r>
            <a:r>
              <a:rPr lang="en-GB" sz="1600" dirty="0" smtClean="0">
                <a:solidFill>
                  <a:srgbClr val="595959"/>
                </a:solidFill>
              </a:rPr>
              <a:t>you </a:t>
            </a:r>
            <a:r>
              <a:rPr lang="en-GB" sz="1600" dirty="0">
                <a:solidFill>
                  <a:srgbClr val="595959"/>
                </a:solidFill>
              </a:rPr>
              <a:t>a penny extra when you </a:t>
            </a:r>
            <a:r>
              <a:rPr lang="en-GB" sz="1600" dirty="0" smtClean="0">
                <a:solidFill>
                  <a:srgbClr val="595959"/>
                </a:solidFill>
              </a:rPr>
              <a:t>shop.</a:t>
            </a:r>
            <a:endParaRPr lang="en-GB" sz="1600" dirty="0">
              <a:solidFill>
                <a:srgbClr val="595959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600" dirty="0" smtClean="0">
                <a:solidFill>
                  <a:srgbClr val="595959"/>
                </a:solidFill>
              </a:rPr>
              <a:t>The whole unit community can get involved and be </a:t>
            </a:r>
            <a:r>
              <a:rPr lang="en-GB" sz="1600" dirty="0">
                <a:solidFill>
                  <a:srgbClr val="595959"/>
                </a:solidFill>
              </a:rPr>
              <a:t>making a real </a:t>
            </a:r>
            <a:r>
              <a:rPr lang="en-GB" sz="1600" dirty="0" smtClean="0">
                <a:solidFill>
                  <a:srgbClr val="595959"/>
                </a:solidFill>
              </a:rPr>
              <a:t>difference          to </a:t>
            </a:r>
            <a:r>
              <a:rPr lang="en-GB" sz="1600" dirty="0">
                <a:solidFill>
                  <a:srgbClr val="595959"/>
                </a:solidFill>
              </a:rPr>
              <a:t>the </a:t>
            </a:r>
            <a:r>
              <a:rPr lang="en-GB" sz="1600" dirty="0" smtClean="0">
                <a:solidFill>
                  <a:srgbClr val="595959"/>
                </a:solidFill>
              </a:rPr>
              <a:t>girls’ educational experience.</a:t>
            </a:r>
            <a:endParaRPr lang="en-GB" sz="1600" dirty="0">
              <a:solidFill>
                <a:srgbClr val="595959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600" dirty="0">
                <a:solidFill>
                  <a:srgbClr val="595959"/>
                </a:solidFill>
              </a:rPr>
              <a:t>Join now and you’ll be ready to start raising for </a:t>
            </a:r>
            <a:r>
              <a:rPr lang="en-GB" sz="1600" dirty="0" smtClean="0">
                <a:solidFill>
                  <a:srgbClr val="595959"/>
                </a:solidFill>
              </a:rPr>
              <a:t>Halloween, Bonfire Night and Christmas</a:t>
            </a:r>
            <a:r>
              <a:rPr lang="en-GB" sz="1600" dirty="0">
                <a:solidFill>
                  <a:srgbClr val="595959"/>
                </a:solidFill>
              </a:rPr>
              <a:t>!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600" dirty="0">
                <a:solidFill>
                  <a:srgbClr val="595959"/>
                </a:solidFill>
              </a:rPr>
              <a:t>It takes just one </a:t>
            </a:r>
            <a:r>
              <a:rPr lang="en-GB" sz="1600" dirty="0" smtClean="0">
                <a:solidFill>
                  <a:srgbClr val="595959"/>
                </a:solidFill>
              </a:rPr>
              <a:t>units worth </a:t>
            </a:r>
            <a:r>
              <a:rPr lang="en-GB" sz="1600" dirty="0">
                <a:solidFill>
                  <a:srgbClr val="595959"/>
                </a:solidFill>
              </a:rPr>
              <a:t>of parents to raise </a:t>
            </a:r>
            <a:r>
              <a:rPr lang="en-GB" sz="1600" b="1" dirty="0">
                <a:solidFill>
                  <a:srgbClr val="595959"/>
                </a:solidFill>
              </a:rPr>
              <a:t>£190 </a:t>
            </a:r>
            <a:r>
              <a:rPr lang="en-GB" sz="1600" dirty="0">
                <a:solidFill>
                  <a:srgbClr val="595959"/>
                </a:solidFill>
              </a:rPr>
              <a:t>this </a:t>
            </a:r>
            <a:r>
              <a:rPr lang="en-GB" sz="1600" dirty="0" smtClean="0">
                <a:solidFill>
                  <a:srgbClr val="595959"/>
                </a:solidFill>
              </a:rPr>
              <a:t>Christmas! *</a:t>
            </a:r>
            <a:endParaRPr lang="en-GB" sz="1600" dirty="0">
              <a:solidFill>
                <a:srgbClr val="59595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848" y="506667"/>
            <a:ext cx="6429400" cy="40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99BC"/>
                </a:solidFill>
                <a:latin typeface="Arial"/>
                <a:cs typeface="Arial"/>
              </a:rPr>
              <a:t>5 reasons to sign up now!</a:t>
            </a:r>
            <a:endParaRPr lang="en-US" sz="2800" b="1" dirty="0">
              <a:solidFill>
                <a:srgbClr val="0099BC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065" y="4768496"/>
            <a:ext cx="827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Register your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unit or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sign up to support your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here:</a:t>
            </a:r>
          </a:p>
          <a:p>
            <a:pPr algn="ctr"/>
            <a:r>
              <a:rPr lang="en-GB" sz="2400" b="1" dirty="0" smtClean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http://ggw.easyfundraising.org.uk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70" y="6104664"/>
            <a:ext cx="313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* Based on 30 people raising £6.33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each between Oct-Dec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91" y="2438400"/>
            <a:ext cx="2360988" cy="2699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0"/>
            <a:ext cx="3105150" cy="16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479</Words>
  <Application>Microsoft Office PowerPoint</Application>
  <PresentationFormat>On-screen Show (4:3)</PresentationFormat>
  <Paragraphs>57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Reid</dc:creator>
  <cp:lastModifiedBy>Tom Yardy</cp:lastModifiedBy>
  <cp:revision>213</cp:revision>
  <cp:lastPrinted>2012-11-20T11:02:29Z</cp:lastPrinted>
  <dcterms:created xsi:type="dcterms:W3CDTF">2010-10-12T16:43:14Z</dcterms:created>
  <dcterms:modified xsi:type="dcterms:W3CDTF">2015-08-17T12:41:42Z</dcterms:modified>
</cp:coreProperties>
</file>